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376" r:id="rId4"/>
    <p:sldId id="371" r:id="rId5"/>
    <p:sldId id="354" r:id="rId6"/>
    <p:sldId id="361" r:id="rId7"/>
    <p:sldId id="356" r:id="rId8"/>
    <p:sldId id="3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>
        <p:scale>
          <a:sx n="100" d="100"/>
          <a:sy n="100" d="100"/>
        </p:scale>
        <p:origin x="6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C4DF5-687A-4015-997C-80DBB1846E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9E9E5-C4ED-4603-BD68-A58457831DEA}">
      <dgm:prSet/>
      <dgm:spPr/>
      <dgm:t>
        <a:bodyPr/>
        <a:lstStyle/>
        <a:p>
          <a:r>
            <a:rPr lang="en-GB"/>
            <a:t>MCRs are </a:t>
          </a:r>
          <a:r>
            <a:rPr lang="en-GB" u="sng"/>
            <a:t>essential</a:t>
          </a:r>
          <a:r>
            <a:rPr lang="en-GB"/>
            <a:t> to inform Learning Agreement Meetings</a:t>
          </a:r>
          <a:endParaRPr lang="en-US"/>
        </a:p>
      </dgm:t>
    </dgm:pt>
    <dgm:pt modelId="{0D3E5D37-CC8C-4135-906E-450C64E47F2F}" type="parTrans" cxnId="{5150FA08-8FAC-4BE0-BA13-490907C61C1E}">
      <dgm:prSet/>
      <dgm:spPr/>
      <dgm:t>
        <a:bodyPr/>
        <a:lstStyle/>
        <a:p>
          <a:endParaRPr lang="en-US"/>
        </a:p>
      </dgm:t>
    </dgm:pt>
    <dgm:pt modelId="{D72A089C-29E8-4085-9A21-CD07853EC19B}" type="sibTrans" cxnId="{5150FA08-8FAC-4BE0-BA13-490907C61C1E}">
      <dgm:prSet/>
      <dgm:spPr/>
      <dgm:t>
        <a:bodyPr/>
        <a:lstStyle/>
        <a:p>
          <a:endParaRPr lang="en-US"/>
        </a:p>
      </dgm:t>
    </dgm:pt>
    <dgm:pt modelId="{09533EA8-C5E1-4456-9161-0B6F599A3008}">
      <dgm:prSet/>
      <dgm:spPr/>
      <dgm:t>
        <a:bodyPr/>
        <a:lstStyle/>
        <a:p>
          <a:r>
            <a:rPr lang="en-GB" dirty="0"/>
            <a:t>After an MCR there is a 48 hour period for review. This is a GMC requirement, to allow Trainers to review the report and agree / disagree with content</a:t>
          </a:r>
          <a:endParaRPr lang="en-US" dirty="0"/>
        </a:p>
      </dgm:t>
    </dgm:pt>
    <dgm:pt modelId="{F44E4B9F-65CB-4C8C-A86E-244D64E08AF7}" type="parTrans" cxnId="{49C1951F-F553-4356-A1AB-9774CA2E76F8}">
      <dgm:prSet/>
      <dgm:spPr/>
      <dgm:t>
        <a:bodyPr/>
        <a:lstStyle/>
        <a:p>
          <a:endParaRPr lang="en-US"/>
        </a:p>
      </dgm:t>
    </dgm:pt>
    <dgm:pt modelId="{60E32271-4480-4E16-BE82-F8ABC88B89BC}" type="sibTrans" cxnId="{49C1951F-F553-4356-A1AB-9774CA2E76F8}">
      <dgm:prSet/>
      <dgm:spPr/>
      <dgm:t>
        <a:bodyPr/>
        <a:lstStyle/>
        <a:p>
          <a:endParaRPr lang="en-US"/>
        </a:p>
      </dgm:t>
    </dgm:pt>
    <dgm:pt modelId="{2F8DE7F1-4380-4E64-8BA4-955E03F6A930}">
      <dgm:prSet/>
      <dgm:spPr/>
      <dgm:t>
        <a:bodyPr/>
        <a:lstStyle/>
        <a:p>
          <a:r>
            <a:rPr lang="en-GB"/>
            <a:t>If MCRs are not ready on time then the Trainee cannot progress</a:t>
          </a:r>
          <a:endParaRPr lang="en-US"/>
        </a:p>
      </dgm:t>
    </dgm:pt>
    <dgm:pt modelId="{4F78ADCA-F95F-461C-A54D-2F5596AAAC3C}" type="parTrans" cxnId="{32993AA3-EA7D-4AA1-B072-C26085C30226}">
      <dgm:prSet/>
      <dgm:spPr/>
      <dgm:t>
        <a:bodyPr/>
        <a:lstStyle/>
        <a:p>
          <a:endParaRPr lang="en-US"/>
        </a:p>
      </dgm:t>
    </dgm:pt>
    <dgm:pt modelId="{8BF079CD-60C8-45BF-B1CB-113FCBA24F79}" type="sibTrans" cxnId="{32993AA3-EA7D-4AA1-B072-C26085C30226}">
      <dgm:prSet/>
      <dgm:spPr/>
      <dgm:t>
        <a:bodyPr/>
        <a:lstStyle/>
        <a:p>
          <a:endParaRPr lang="en-US"/>
        </a:p>
      </dgm:t>
    </dgm:pt>
    <dgm:pt modelId="{0F004393-1C4D-41A9-8D68-6170508B0351}">
      <dgm:prSet/>
      <dgm:spPr/>
      <dgm:t>
        <a:bodyPr/>
        <a:lstStyle/>
        <a:p>
          <a:r>
            <a:rPr lang="en-GB" dirty="0"/>
            <a:t>We recommend EARLY completion of MCRs and offer the following Guidance re Timing</a:t>
          </a:r>
          <a:endParaRPr lang="en-US" dirty="0"/>
        </a:p>
      </dgm:t>
    </dgm:pt>
    <dgm:pt modelId="{42F2C9C5-D2AB-4353-9250-436C8FB99C83}" type="parTrans" cxnId="{4D88668C-2FCF-425D-A5DB-410ACEE1C9FC}">
      <dgm:prSet/>
      <dgm:spPr/>
      <dgm:t>
        <a:bodyPr/>
        <a:lstStyle/>
        <a:p>
          <a:endParaRPr lang="en-US"/>
        </a:p>
      </dgm:t>
    </dgm:pt>
    <dgm:pt modelId="{E341FB1C-7F7F-4D52-AEF1-10BBA904F0F2}" type="sibTrans" cxnId="{4D88668C-2FCF-425D-A5DB-410ACEE1C9FC}">
      <dgm:prSet/>
      <dgm:spPr/>
      <dgm:t>
        <a:bodyPr/>
        <a:lstStyle/>
        <a:p>
          <a:endParaRPr lang="en-US"/>
        </a:p>
      </dgm:t>
    </dgm:pt>
    <dgm:pt modelId="{F1F02AC1-A4B7-4365-8BBF-ED5C79BFA208}" type="pres">
      <dgm:prSet presAssocID="{59BC4DF5-687A-4015-997C-80DBB1846EAD}" presName="linear" presStyleCnt="0">
        <dgm:presLayoutVars>
          <dgm:animLvl val="lvl"/>
          <dgm:resizeHandles val="exact"/>
        </dgm:presLayoutVars>
      </dgm:prSet>
      <dgm:spPr/>
    </dgm:pt>
    <dgm:pt modelId="{D73B7899-C5CF-4B51-AA08-773FD92181EB}" type="pres">
      <dgm:prSet presAssocID="{82B9E9E5-C4ED-4603-BD68-A58457831D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940E41-5D45-4823-9B2C-DE14ED89A438}" type="pres">
      <dgm:prSet presAssocID="{D72A089C-29E8-4085-9A21-CD07853EC19B}" presName="spacer" presStyleCnt="0"/>
      <dgm:spPr/>
    </dgm:pt>
    <dgm:pt modelId="{C958604A-7D66-49B9-845D-1D6578612637}" type="pres">
      <dgm:prSet presAssocID="{09533EA8-C5E1-4456-9161-0B6F599A30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531CBA-0E07-48E1-A0D5-1FAF71AF0E2F}" type="pres">
      <dgm:prSet presAssocID="{60E32271-4480-4E16-BE82-F8ABC88B89BC}" presName="spacer" presStyleCnt="0"/>
      <dgm:spPr/>
    </dgm:pt>
    <dgm:pt modelId="{65FF33BA-4A46-45D7-86A0-DFB6D3F94068}" type="pres">
      <dgm:prSet presAssocID="{2F8DE7F1-4380-4E64-8BA4-955E03F6A9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C3E2B2-0F19-4485-B81B-31C5D211BBA2}" type="pres">
      <dgm:prSet presAssocID="{8BF079CD-60C8-45BF-B1CB-113FCBA24F79}" presName="spacer" presStyleCnt="0"/>
      <dgm:spPr/>
    </dgm:pt>
    <dgm:pt modelId="{40CA5772-5142-4E4C-B7BE-3F12ACE05727}" type="pres">
      <dgm:prSet presAssocID="{0F004393-1C4D-41A9-8D68-6170508B03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50FA08-8FAC-4BE0-BA13-490907C61C1E}" srcId="{59BC4DF5-687A-4015-997C-80DBB1846EAD}" destId="{82B9E9E5-C4ED-4603-BD68-A58457831DEA}" srcOrd="0" destOrd="0" parTransId="{0D3E5D37-CC8C-4135-906E-450C64E47F2F}" sibTransId="{D72A089C-29E8-4085-9A21-CD07853EC19B}"/>
    <dgm:cxn modelId="{49C1951F-F553-4356-A1AB-9774CA2E76F8}" srcId="{59BC4DF5-687A-4015-997C-80DBB1846EAD}" destId="{09533EA8-C5E1-4456-9161-0B6F599A3008}" srcOrd="1" destOrd="0" parTransId="{F44E4B9F-65CB-4C8C-A86E-244D64E08AF7}" sibTransId="{60E32271-4480-4E16-BE82-F8ABC88B89BC}"/>
    <dgm:cxn modelId="{4D88668C-2FCF-425D-A5DB-410ACEE1C9FC}" srcId="{59BC4DF5-687A-4015-997C-80DBB1846EAD}" destId="{0F004393-1C4D-41A9-8D68-6170508B0351}" srcOrd="3" destOrd="0" parTransId="{42F2C9C5-D2AB-4353-9250-436C8FB99C83}" sibTransId="{E341FB1C-7F7F-4D52-AEF1-10BBA904F0F2}"/>
    <dgm:cxn modelId="{32993AA3-EA7D-4AA1-B072-C26085C30226}" srcId="{59BC4DF5-687A-4015-997C-80DBB1846EAD}" destId="{2F8DE7F1-4380-4E64-8BA4-955E03F6A930}" srcOrd="2" destOrd="0" parTransId="{4F78ADCA-F95F-461C-A54D-2F5596AAAC3C}" sibTransId="{8BF079CD-60C8-45BF-B1CB-113FCBA24F79}"/>
    <dgm:cxn modelId="{7C4699AF-03D2-4C7A-91C5-44EB32D9AD27}" type="presOf" srcId="{09533EA8-C5E1-4456-9161-0B6F599A3008}" destId="{C958604A-7D66-49B9-845D-1D6578612637}" srcOrd="0" destOrd="0" presId="urn:microsoft.com/office/officeart/2005/8/layout/vList2"/>
    <dgm:cxn modelId="{8B3A83B9-57E4-4FD8-83E1-A5943475FFFB}" type="presOf" srcId="{2F8DE7F1-4380-4E64-8BA4-955E03F6A930}" destId="{65FF33BA-4A46-45D7-86A0-DFB6D3F94068}" srcOrd="0" destOrd="0" presId="urn:microsoft.com/office/officeart/2005/8/layout/vList2"/>
    <dgm:cxn modelId="{382C86C4-9922-46AC-835C-6F10E4B64E29}" type="presOf" srcId="{59BC4DF5-687A-4015-997C-80DBB1846EAD}" destId="{F1F02AC1-A4B7-4365-8BBF-ED5C79BFA208}" srcOrd="0" destOrd="0" presId="urn:microsoft.com/office/officeart/2005/8/layout/vList2"/>
    <dgm:cxn modelId="{C748D1CA-4F86-40D1-9AF3-E4F19DD01F58}" type="presOf" srcId="{82B9E9E5-C4ED-4603-BD68-A58457831DEA}" destId="{D73B7899-C5CF-4B51-AA08-773FD92181EB}" srcOrd="0" destOrd="0" presId="urn:microsoft.com/office/officeart/2005/8/layout/vList2"/>
    <dgm:cxn modelId="{37ABDCF6-D0B0-4829-AD37-4A1DDADF539C}" type="presOf" srcId="{0F004393-1C4D-41A9-8D68-6170508B0351}" destId="{40CA5772-5142-4E4C-B7BE-3F12ACE05727}" srcOrd="0" destOrd="0" presId="urn:microsoft.com/office/officeart/2005/8/layout/vList2"/>
    <dgm:cxn modelId="{288DA5AE-A18D-43A8-9F2F-34A49D5684CB}" type="presParOf" srcId="{F1F02AC1-A4B7-4365-8BBF-ED5C79BFA208}" destId="{D73B7899-C5CF-4B51-AA08-773FD92181EB}" srcOrd="0" destOrd="0" presId="urn:microsoft.com/office/officeart/2005/8/layout/vList2"/>
    <dgm:cxn modelId="{CF05797F-4006-43AF-8784-63B642364A61}" type="presParOf" srcId="{F1F02AC1-A4B7-4365-8BBF-ED5C79BFA208}" destId="{F7940E41-5D45-4823-9B2C-DE14ED89A438}" srcOrd="1" destOrd="0" presId="urn:microsoft.com/office/officeart/2005/8/layout/vList2"/>
    <dgm:cxn modelId="{2039A822-4344-4960-9B6D-03810FC5697E}" type="presParOf" srcId="{F1F02AC1-A4B7-4365-8BBF-ED5C79BFA208}" destId="{C958604A-7D66-49B9-845D-1D6578612637}" srcOrd="2" destOrd="0" presId="urn:microsoft.com/office/officeart/2005/8/layout/vList2"/>
    <dgm:cxn modelId="{8D61370B-B91F-48E7-964E-CB39284A0828}" type="presParOf" srcId="{F1F02AC1-A4B7-4365-8BBF-ED5C79BFA208}" destId="{97531CBA-0E07-48E1-A0D5-1FAF71AF0E2F}" srcOrd="3" destOrd="0" presId="urn:microsoft.com/office/officeart/2005/8/layout/vList2"/>
    <dgm:cxn modelId="{B49F1D8A-DA04-46EE-88E1-E2A261F4EC3C}" type="presParOf" srcId="{F1F02AC1-A4B7-4365-8BBF-ED5C79BFA208}" destId="{65FF33BA-4A46-45D7-86A0-DFB6D3F94068}" srcOrd="4" destOrd="0" presId="urn:microsoft.com/office/officeart/2005/8/layout/vList2"/>
    <dgm:cxn modelId="{FA12C68B-965C-4DCA-87A8-B650F64C9797}" type="presParOf" srcId="{F1F02AC1-A4B7-4365-8BBF-ED5C79BFA208}" destId="{66C3E2B2-0F19-4485-B81B-31C5D211BBA2}" srcOrd="5" destOrd="0" presId="urn:microsoft.com/office/officeart/2005/8/layout/vList2"/>
    <dgm:cxn modelId="{3844378F-78CF-4F91-B9B0-18FAFC19743E}" type="presParOf" srcId="{F1F02AC1-A4B7-4365-8BBF-ED5C79BFA208}" destId="{40CA5772-5142-4E4C-B7BE-3F12ACE057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B7899-C5CF-4B51-AA08-773FD92181EB}">
      <dsp:nvSpPr>
        <dsp:cNvPr id="0" name=""/>
        <dsp:cNvSpPr/>
      </dsp:nvSpPr>
      <dsp:spPr>
        <a:xfrm>
          <a:off x="0" y="195916"/>
          <a:ext cx="6263640" cy="12306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MCRs are </a:t>
          </a:r>
          <a:r>
            <a:rPr lang="en-GB" sz="2200" u="sng" kern="1200"/>
            <a:t>essential</a:t>
          </a:r>
          <a:r>
            <a:rPr lang="en-GB" sz="2200" kern="1200"/>
            <a:t> to inform Learning Agreement Meetings</a:t>
          </a:r>
          <a:endParaRPr lang="en-US" sz="2200" kern="1200"/>
        </a:p>
      </dsp:txBody>
      <dsp:txXfrm>
        <a:off x="60077" y="255993"/>
        <a:ext cx="6143486" cy="1110539"/>
      </dsp:txXfrm>
    </dsp:sp>
    <dsp:sp modelId="{C958604A-7D66-49B9-845D-1D6578612637}">
      <dsp:nvSpPr>
        <dsp:cNvPr id="0" name=""/>
        <dsp:cNvSpPr/>
      </dsp:nvSpPr>
      <dsp:spPr>
        <a:xfrm>
          <a:off x="0" y="1489970"/>
          <a:ext cx="6263640" cy="123069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After an MCR there is a 48 hour period for review. This is a GMC requirement, to allow Trainers to review the report and agree / disagree with content</a:t>
          </a:r>
          <a:endParaRPr lang="en-US" sz="2200" kern="1200" dirty="0"/>
        </a:p>
      </dsp:txBody>
      <dsp:txXfrm>
        <a:off x="60077" y="1550047"/>
        <a:ext cx="6143486" cy="1110539"/>
      </dsp:txXfrm>
    </dsp:sp>
    <dsp:sp modelId="{65FF33BA-4A46-45D7-86A0-DFB6D3F94068}">
      <dsp:nvSpPr>
        <dsp:cNvPr id="0" name=""/>
        <dsp:cNvSpPr/>
      </dsp:nvSpPr>
      <dsp:spPr>
        <a:xfrm>
          <a:off x="0" y="2784023"/>
          <a:ext cx="6263640" cy="123069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If MCRs are not ready on time then the Trainee cannot progress</a:t>
          </a:r>
          <a:endParaRPr lang="en-US" sz="2200" kern="1200"/>
        </a:p>
      </dsp:txBody>
      <dsp:txXfrm>
        <a:off x="60077" y="2844100"/>
        <a:ext cx="6143486" cy="1110539"/>
      </dsp:txXfrm>
    </dsp:sp>
    <dsp:sp modelId="{40CA5772-5142-4E4C-B7BE-3F12ACE05727}">
      <dsp:nvSpPr>
        <dsp:cNvPr id="0" name=""/>
        <dsp:cNvSpPr/>
      </dsp:nvSpPr>
      <dsp:spPr>
        <a:xfrm>
          <a:off x="0" y="4078077"/>
          <a:ext cx="6263640" cy="123069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We recommend EARLY completion of MCRs and offer the following Guidance re Timing</a:t>
          </a:r>
          <a:endParaRPr lang="en-US" sz="2200" kern="1200" dirty="0"/>
        </a:p>
      </dsp:txBody>
      <dsp:txXfrm>
        <a:off x="60077" y="4138154"/>
        <a:ext cx="6143486" cy="111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6E49-E66A-4912-AE0A-D20A76A5B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62B19-051E-4C66-BD92-1E3DF6647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0186-3F78-41F1-A2DE-BFD7CAB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719A-13F3-4CE2-B4C9-3E70AFC7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AFB92-4503-4CE1-9B44-5A17E186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8BFF-8F8F-4004-90C0-CAB75A39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E5BE8-C19B-4E99-9502-F9DCDC781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01D5-B7BA-44E5-A861-57BB2F0D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3D09F-7D13-44E8-B339-7944CEE8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71D5-E9D2-41FE-850A-3E21CDF9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6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ECF9C-ABA1-4422-90FB-C2E96CDA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32665-5BF9-471C-BF07-4A4FE3665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7F27-1775-4D53-965E-37095B78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CBD1-94F9-4AB7-96D1-D8390494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65B7B-1C42-41E2-B7A7-2A6B95DA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DC06-7C32-4B8C-8462-FEBCA1DC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E7B6-8985-4EC9-A025-C973F7A23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9F34-11A9-4966-88DB-A36E6526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DFBB-2CCA-4861-8599-97F180F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6856-B3D5-4D48-A192-2758A6B7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02A-E2B1-4D39-BA31-F4AE08FF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DA4A5-0BBD-4904-81FC-419ECACE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B2C65-8AA0-4052-AE27-E9EE7A0F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5AF49-E8AB-4E55-B403-9BB395FD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F5E6-989B-4A21-9DE0-35DCF9FE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0CE4-DA38-46FF-8CEF-CB529D91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0823-86DF-427E-AFDE-A3DADEEBF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3E529-A769-4CE1-AB08-109FC0CA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D64EC-FA03-419F-B2E4-1A9FEB97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D1089-FCFC-4204-8A18-0F105DF8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93786-7343-44AA-AD07-299315FB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E911-AD4C-4F94-984D-280B204F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AB82-AFF2-409C-B3CC-2FA59E82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D1DD3-A518-4AA4-B856-49C04A2F2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F98CE-A825-4F58-B13A-112CE6963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980E-DB0A-47A3-8C0D-D710CEE40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EE839-D01A-45E2-A9DC-C2BBB857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D744A-0CAA-4093-9C7E-564203B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0932D-0775-4018-A8B9-CFBCD44E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D2C7-E9D2-4A56-99ED-039CC330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C614-84BC-435A-862E-5A1AFF4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038D9-1C50-4150-8C24-C793274E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9C8F1-C42D-484C-895A-6F7E200C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FF4B2-841F-4A7C-B425-973C0238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38894-4CA1-4F5D-9766-5177D56B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16581-B87D-4214-A663-FC84D78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F9E7-7928-4B44-B408-74CF01A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F527-E6A0-4AB4-B741-BC51A9AC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ED0C9-8AC5-4D48-946B-5B0812C4B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3E74-DBEB-49A8-B8F7-1F3B38AF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06226-2405-4C40-A3AB-F6887093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A6463-4FAF-4484-98D9-F46D6F73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31E5-D553-4A62-80A5-AD1F2C41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59FB7-EEFC-47B0-89FD-FD0D6502B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61A99-D70B-4298-9C9B-3BF6BBF05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9BD79-AF59-4DD5-96DA-B3E3D27D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0483-0C68-4E9F-8384-7E512231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5FC11-C7E6-448A-88AF-9CAC59E5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8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B7EF7-9AD5-497A-BA18-1518611E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07B64-3581-49B4-B268-AF6FC59BF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D897-7E6D-4F9C-9AB6-D63057DB8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984E-D24F-4321-B1B1-304A083972E5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AF0C-1F95-456A-81B5-CB48FDCA6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0662-F900-4484-8A28-CC6101CB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173B-63EC-4C3C-BB3D-E09288129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7954-7D9E-48FA-B1DB-6F1430FCB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/>
              <a:t>MCR Diary for Trainers and Trainees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5F5C0-8A51-4DDC-827B-F80F0153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fontScale="25000" lnSpcReduction="20000"/>
          </a:bodyPr>
          <a:lstStyle/>
          <a:p>
            <a:pPr algn="l"/>
            <a:endParaRPr lang="en-GB" sz="1100" dirty="0"/>
          </a:p>
          <a:p>
            <a:pPr algn="l"/>
            <a:endParaRPr lang="en-GB" sz="1100" dirty="0"/>
          </a:p>
          <a:p>
            <a:pPr algn="l"/>
            <a:r>
              <a:rPr lang="en-GB" sz="7400" dirty="0"/>
              <a:t>MC </a:t>
            </a:r>
            <a:r>
              <a:rPr lang="en-GB" sz="7400" dirty="0" err="1"/>
              <a:t>Solan,</a:t>
            </a:r>
            <a:r>
              <a:rPr lang="en-GB" sz="7400" dirty="0"/>
              <a:t> T </a:t>
            </a:r>
            <a:r>
              <a:rPr lang="en-GB" sz="7400" dirty="0" err="1"/>
              <a:t>Sarkhel</a:t>
            </a:r>
            <a:r>
              <a:rPr lang="en-GB" sz="7400" dirty="0"/>
              <a:t> and P Housden</a:t>
            </a:r>
          </a:p>
          <a:p>
            <a:pPr algn="l"/>
            <a:r>
              <a:rPr lang="en-GB" sz="7400" dirty="0"/>
              <a:t>TPDs T&amp;O KSS</a:t>
            </a:r>
          </a:p>
          <a:p>
            <a:pPr algn="l"/>
            <a:endParaRPr lang="en-GB" sz="7400" dirty="0"/>
          </a:p>
          <a:p>
            <a:pPr algn="l"/>
            <a:r>
              <a:rPr lang="en-GB" sz="7400" dirty="0"/>
              <a:t>Keith Jones, ISCP Lead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olourful adhesive taps and pen on open notebook">
            <a:extLst>
              <a:ext uri="{FF2B5EF4-FFF2-40B4-BE49-F238E27FC236}">
                <a16:creationId xmlns:a16="http://schemas.microsoft.com/office/drawing/2014/main" id="{2454936D-54A4-CFCF-EB33-B79401C0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C2EB7-ED35-4487-90F7-5428EB9FF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12" y="1375789"/>
            <a:ext cx="4003584" cy="9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AB5D9-B2FF-4C3A-89CD-5A7384EF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Trainers and Trainees Timetable for MCRs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07A8C5-662F-8FF9-0FA6-AFBC90692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76673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38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2DF2-9FB9-B67A-4B7D-2E586D9F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Registrar Training in KSS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BFAE-C1CA-76AE-471A-A6AEFF37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8000" b="1" i="1" dirty="0"/>
              <a:t>Every</a:t>
            </a:r>
            <a:r>
              <a:rPr lang="en-GB" sz="8000" dirty="0"/>
              <a:t> trainee requires 2 x 6-month posts per year, including ST3s doing 12 months Trauma.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The Trainee and the Assigned Educational Supervisor (AES) should select one of the Clinical Supervisors to be the LEAD CLINICAL SUPERVISOR (Lead CS).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The Lead CS is responsible for initiating the MCR with several consultant colleagues.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Every MCR should highlight 2 areas of excellence and 3 areas for further improvement (</a:t>
            </a:r>
            <a:r>
              <a:rPr lang="en-GB" sz="8000" i="1" dirty="0"/>
              <a:t>everyone can improve!</a:t>
            </a:r>
            <a:r>
              <a:rPr lang="en-GB" sz="8000" dirty="0"/>
              <a:t>).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The Trainee must undertake their own Self-</a:t>
            </a:r>
            <a:r>
              <a:rPr lang="en-GB" sz="8000" dirty="0" err="1"/>
              <a:t>Assement</a:t>
            </a:r>
            <a:r>
              <a:rPr lang="en-GB" sz="8000" dirty="0"/>
              <a:t> MCR.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At Learning Agreement Meetings the AES compares the MCR and the Self-Assessment MCR. There can then be discussion re Training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66B3B-6DAB-4625-F622-66629C5E7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1" y="546600"/>
            <a:ext cx="4003584" cy="9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AB5D9-B2FF-4C3A-89CD-5A7384EF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4772989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dirty="0"/>
              <a:t>October to March</a:t>
            </a:r>
            <a:br>
              <a:rPr lang="en-US" sz="5600" b="1" dirty="0"/>
            </a:br>
            <a:br>
              <a:rPr lang="en-US" sz="5600" b="1" dirty="0"/>
            </a:br>
            <a:r>
              <a:rPr lang="en-US" sz="5600" b="1" dirty="0"/>
              <a:t>6-month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977FDB-BC1D-4920-A7B4-8E60D309A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84" t="23824" r="3380" b="39456"/>
          <a:stretch/>
        </p:blipFill>
        <p:spPr>
          <a:xfrm>
            <a:off x="6096000" y="248821"/>
            <a:ext cx="5158654" cy="304108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414C2-DFCA-4F0F-ACE6-690AB2017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2" t="23622" r="3863" b="45831"/>
          <a:stretch/>
        </p:blipFill>
        <p:spPr>
          <a:xfrm>
            <a:off x="6096000" y="3681726"/>
            <a:ext cx="5181583" cy="26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90F36F1-3F0D-4A83-9557-2BEC07BF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95532"/>
            <a:ext cx="7886700" cy="5227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MCR in a 6-month placement (Oct – March)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25FB76-4B62-4FFD-8465-F1CBCA25A1AF}"/>
              </a:ext>
            </a:extLst>
          </p:cNvPr>
          <p:cNvCxnSpPr/>
          <p:nvPr/>
        </p:nvCxnSpPr>
        <p:spPr>
          <a:xfrm>
            <a:off x="1524000" y="600739"/>
            <a:ext cx="9144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A1004CF-F888-48D9-82BF-CABC6FEB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0" y="138117"/>
            <a:ext cx="1707572" cy="4105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6ECC81-B8C5-4C98-B439-5ED15C3DD1C9}"/>
              </a:ext>
            </a:extLst>
          </p:cNvPr>
          <p:cNvGrpSpPr/>
          <p:nvPr/>
        </p:nvGrpSpPr>
        <p:grpSpPr>
          <a:xfrm>
            <a:off x="1670770" y="1258882"/>
            <a:ext cx="8850460" cy="4478746"/>
            <a:chOff x="146770" y="1302672"/>
            <a:chExt cx="8850460" cy="4478746"/>
          </a:xfrm>
        </p:grpSpPr>
        <p:sp>
          <p:nvSpPr>
            <p:cNvPr id="25" name="Oval 24"/>
            <p:cNvSpPr/>
            <p:nvPr/>
          </p:nvSpPr>
          <p:spPr>
            <a:xfrm>
              <a:off x="566661" y="5030976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82874" y="3045114"/>
              <a:ext cx="3096344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First half of placement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99298" y="3045114"/>
              <a:ext cx="3096344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Second half of placement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80397" y="4824978"/>
              <a:ext cx="1402877" cy="936104"/>
            </a:xfrm>
            <a:prstGeom prst="round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Interim MCR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39422" y="4845314"/>
              <a:ext cx="1440160" cy="936104"/>
            </a:xfrm>
            <a:prstGeom prst="round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End of placement MCR</a:t>
              </a:r>
            </a:p>
          </p:txBody>
        </p:sp>
        <p:sp>
          <p:nvSpPr>
            <p:cNvPr id="10" name="Up Arrow 9"/>
            <p:cNvSpPr/>
            <p:nvPr/>
          </p:nvSpPr>
          <p:spPr>
            <a:xfrm>
              <a:off x="3837817" y="4099674"/>
              <a:ext cx="288032" cy="648072"/>
            </a:xfrm>
            <a:prstGeom prst="upArrow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7574432" y="4109316"/>
              <a:ext cx="288032" cy="648072"/>
            </a:xfrm>
            <a:prstGeom prst="upArrow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6770" y="1316922"/>
              <a:ext cx="2173556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Objective setting  Learning Agreement</a:t>
              </a:r>
            </a:p>
          </p:txBody>
        </p:sp>
        <p:sp>
          <p:nvSpPr>
            <p:cNvPr id="13" name="Up Arrow 12"/>
            <p:cNvSpPr/>
            <p:nvPr/>
          </p:nvSpPr>
          <p:spPr>
            <a:xfrm rot="10800000">
              <a:off x="1043440" y="232503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04492" y="1316922"/>
              <a:ext cx="2269531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Mid-point </a:t>
              </a:r>
            </a:p>
            <a:p>
              <a:pPr algn="ctr"/>
              <a:r>
                <a:rPr lang="en-GB"/>
                <a:t>Learning </a:t>
              </a:r>
              <a:r>
                <a:rPr lang="en-GB" dirty="0"/>
                <a:t>Agreement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27699" y="1302672"/>
              <a:ext cx="2269531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Final Review</a:t>
              </a:r>
            </a:p>
            <a:p>
              <a:pPr algn="ctr"/>
              <a:r>
                <a:rPr lang="en-GB" dirty="0"/>
                <a:t>Learning Agreement</a:t>
              </a:r>
            </a:p>
          </p:txBody>
        </p:sp>
        <p:sp>
          <p:nvSpPr>
            <p:cNvPr id="16" name="Up Arrow 15"/>
            <p:cNvSpPr/>
            <p:nvPr/>
          </p:nvSpPr>
          <p:spPr>
            <a:xfrm rot="10800000">
              <a:off x="4395242" y="232503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Up Arrow 16"/>
            <p:cNvSpPr/>
            <p:nvPr/>
          </p:nvSpPr>
          <p:spPr>
            <a:xfrm rot="10800000">
              <a:off x="7779618" y="231078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021133" y="2779747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08673" y="27748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488035" y="27837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881782" y="27837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248470" y="2777566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27748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6310" y="4879933"/>
              <a:ext cx="1919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Workplace Based Assessments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760972-5AF9-4C43-B1A1-7FE225D22B24}"/>
                </a:ext>
              </a:extLst>
            </p:cNvPr>
            <p:cNvSpPr txBox="1"/>
            <p:nvPr/>
          </p:nvSpPr>
          <p:spPr>
            <a:xfrm>
              <a:off x="1328675" y="2252730"/>
              <a:ext cx="167828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Last MCR reviewed</a:t>
              </a:r>
            </a:p>
            <a:p>
              <a:r>
                <a:rPr lang="en-US" sz="1350" b="1" dirty="0"/>
                <a:t>at start of placement</a:t>
              </a:r>
            </a:p>
          </p:txBody>
        </p:sp>
      </p:grpSp>
      <p:pic>
        <p:nvPicPr>
          <p:cNvPr id="28" name="Picture 27" descr="JCST Header-Final">
            <a:extLst>
              <a:ext uri="{FF2B5EF4-FFF2-40B4-BE49-F238E27FC236}">
                <a16:creationId xmlns:a16="http://schemas.microsoft.com/office/drawing/2014/main" id="{840BD656-7205-4EDD-91F6-4745D29CBE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89136"/>
            <a:ext cx="1774387" cy="43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85A67-C58F-412B-9CE5-E69600BB0FC9}"/>
              </a:ext>
            </a:extLst>
          </p:cNvPr>
          <p:cNvSpPr txBox="1"/>
          <p:nvPr/>
        </p:nvSpPr>
        <p:spPr>
          <a:xfrm>
            <a:off x="5234408" y="861332"/>
            <a:ext cx="17073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EARLY JANUARY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7262BB-0BDE-4395-9B6E-267FB2646A4C}"/>
              </a:ext>
            </a:extLst>
          </p:cNvPr>
          <p:cNvSpPr txBox="1"/>
          <p:nvPr/>
        </p:nvSpPr>
        <p:spPr>
          <a:xfrm>
            <a:off x="8675833" y="845587"/>
            <a:ext cx="13836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MID MARCH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DB1C1-AF07-401E-BF7C-84DD06AC63F4}"/>
              </a:ext>
            </a:extLst>
          </p:cNvPr>
          <p:cNvSpPr txBox="1"/>
          <p:nvPr/>
        </p:nvSpPr>
        <p:spPr>
          <a:xfrm>
            <a:off x="4567531" y="5861308"/>
            <a:ext cx="18766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EARLY DECEMBER</a:t>
            </a:r>
          </a:p>
          <a:p>
            <a:pPr algn="ctr"/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Xmas coming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90D459-01B5-49F2-A165-5029D079C927}"/>
              </a:ext>
            </a:extLst>
          </p:cNvPr>
          <p:cNvSpPr txBox="1"/>
          <p:nvPr/>
        </p:nvSpPr>
        <p:spPr>
          <a:xfrm>
            <a:off x="8474049" y="5895893"/>
            <a:ext cx="147110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Mid February</a:t>
            </a:r>
          </a:p>
          <a:p>
            <a:pPr algn="ctr"/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½ Term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531782-7BDE-4645-B050-A8F45D17B4C7}"/>
              </a:ext>
            </a:extLst>
          </p:cNvPr>
          <p:cNvSpPr txBox="1"/>
          <p:nvPr/>
        </p:nvSpPr>
        <p:spPr>
          <a:xfrm>
            <a:off x="1898596" y="853546"/>
            <a:ext cx="17274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EARLY OCTOBER</a:t>
            </a:r>
          </a:p>
        </p:txBody>
      </p:sp>
    </p:spTree>
    <p:extLst>
      <p:ext uri="{BB962C8B-B14F-4D97-AF65-F5344CB8AC3E}">
        <p14:creationId xmlns:p14="http://schemas.microsoft.com/office/powerpoint/2010/main" val="425252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AB5D9-B2FF-4C3A-89CD-5A7384EF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5364116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April to Sept</a:t>
            </a:r>
            <a:br>
              <a:rPr lang="en-US" sz="5200" b="1" dirty="0"/>
            </a:br>
            <a:br>
              <a:rPr lang="en-US" sz="5200" b="1" dirty="0"/>
            </a:br>
            <a:r>
              <a:rPr lang="en-US" sz="5200" b="1" dirty="0"/>
              <a:t>6-month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C7BD20-59F1-4129-8AF1-2242078D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55" t="23623" r="3292" b="45970"/>
          <a:stretch/>
        </p:blipFill>
        <p:spPr>
          <a:xfrm>
            <a:off x="5882416" y="248821"/>
            <a:ext cx="5681250" cy="298482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28E2-F039-431B-87C7-67CD4DC7F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06" t="23623" r="3409" b="46110"/>
          <a:stretch/>
        </p:blipFill>
        <p:spPr>
          <a:xfrm>
            <a:off x="5887532" y="3482471"/>
            <a:ext cx="5676134" cy="27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90F36F1-3F0D-4A83-9557-2BEC07BF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95532"/>
            <a:ext cx="7886700" cy="5227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MCR in a 6-month placement (Aug – Jan)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25FB76-4B62-4FFD-8465-F1CBCA25A1AF}"/>
              </a:ext>
            </a:extLst>
          </p:cNvPr>
          <p:cNvCxnSpPr/>
          <p:nvPr/>
        </p:nvCxnSpPr>
        <p:spPr>
          <a:xfrm>
            <a:off x="1524000" y="600739"/>
            <a:ext cx="9144000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A1004CF-F888-48D9-82BF-CABC6FEB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0" y="138117"/>
            <a:ext cx="1707572" cy="4105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6ECC81-B8C5-4C98-B439-5ED15C3DD1C9}"/>
              </a:ext>
            </a:extLst>
          </p:cNvPr>
          <p:cNvGrpSpPr/>
          <p:nvPr/>
        </p:nvGrpSpPr>
        <p:grpSpPr>
          <a:xfrm>
            <a:off x="1670770" y="1258882"/>
            <a:ext cx="8850460" cy="4478746"/>
            <a:chOff x="146770" y="1302672"/>
            <a:chExt cx="8850460" cy="4478746"/>
          </a:xfrm>
        </p:grpSpPr>
        <p:sp>
          <p:nvSpPr>
            <p:cNvPr id="25" name="Oval 24"/>
            <p:cNvSpPr/>
            <p:nvPr/>
          </p:nvSpPr>
          <p:spPr>
            <a:xfrm>
              <a:off x="566661" y="5030976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82874" y="3045114"/>
              <a:ext cx="3096344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First half of placement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99298" y="3045114"/>
              <a:ext cx="3096344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Second half of placement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0625" y="4827165"/>
              <a:ext cx="1402877" cy="936104"/>
            </a:xfrm>
            <a:prstGeom prst="round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Interim MCR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39422" y="4845314"/>
              <a:ext cx="1440160" cy="936104"/>
            </a:xfrm>
            <a:prstGeom prst="roundRect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End of placement MCR</a:t>
              </a:r>
            </a:p>
          </p:txBody>
        </p:sp>
        <p:sp>
          <p:nvSpPr>
            <p:cNvPr id="10" name="Up Arrow 9"/>
            <p:cNvSpPr/>
            <p:nvPr/>
          </p:nvSpPr>
          <p:spPr>
            <a:xfrm>
              <a:off x="3837817" y="4099674"/>
              <a:ext cx="288032" cy="648072"/>
            </a:xfrm>
            <a:prstGeom prst="upArrow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7574432" y="4109316"/>
              <a:ext cx="288032" cy="648072"/>
            </a:xfrm>
            <a:prstGeom prst="upArrow">
              <a:avLst/>
            </a:prstGeom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6770" y="1316922"/>
              <a:ext cx="2173556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Objective setting  Learning Agreement</a:t>
              </a:r>
            </a:p>
          </p:txBody>
        </p:sp>
        <p:sp>
          <p:nvSpPr>
            <p:cNvPr id="13" name="Up Arrow 12"/>
            <p:cNvSpPr/>
            <p:nvPr/>
          </p:nvSpPr>
          <p:spPr>
            <a:xfrm rot="10800000">
              <a:off x="1043440" y="232503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04492" y="1316922"/>
              <a:ext cx="2269531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Mid-point </a:t>
              </a:r>
            </a:p>
            <a:p>
              <a:pPr algn="ctr"/>
              <a:r>
                <a:rPr lang="en-GB"/>
                <a:t>Learning </a:t>
              </a:r>
              <a:r>
                <a:rPr lang="en-GB" dirty="0"/>
                <a:t>Agreement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27699" y="1302672"/>
              <a:ext cx="2269531" cy="9361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Final Review</a:t>
              </a:r>
            </a:p>
            <a:p>
              <a:pPr algn="ctr"/>
              <a:r>
                <a:rPr lang="en-GB" dirty="0"/>
                <a:t>Learning Agreement</a:t>
              </a:r>
            </a:p>
          </p:txBody>
        </p:sp>
        <p:sp>
          <p:nvSpPr>
            <p:cNvPr id="16" name="Up Arrow 15"/>
            <p:cNvSpPr/>
            <p:nvPr/>
          </p:nvSpPr>
          <p:spPr>
            <a:xfrm rot="10800000">
              <a:off x="4395242" y="232503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Up Arrow 16"/>
            <p:cNvSpPr/>
            <p:nvPr/>
          </p:nvSpPr>
          <p:spPr>
            <a:xfrm rot="10800000">
              <a:off x="7779618" y="2310784"/>
              <a:ext cx="288032" cy="64807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021133" y="2779747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08673" y="27748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488035" y="27837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881782" y="27837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248470" y="2777566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2774882"/>
              <a:ext cx="130700" cy="1262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6310" y="4879933"/>
              <a:ext cx="1919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Workplace Based Assessments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760972-5AF9-4C43-B1A1-7FE225D22B24}"/>
                </a:ext>
              </a:extLst>
            </p:cNvPr>
            <p:cNvSpPr txBox="1"/>
            <p:nvPr/>
          </p:nvSpPr>
          <p:spPr>
            <a:xfrm>
              <a:off x="1328675" y="2252730"/>
              <a:ext cx="167828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Last MCR reviewed</a:t>
              </a:r>
            </a:p>
            <a:p>
              <a:r>
                <a:rPr lang="en-US" sz="1350" b="1" dirty="0"/>
                <a:t>at start of placement</a:t>
              </a:r>
            </a:p>
          </p:txBody>
        </p:sp>
      </p:grpSp>
      <p:pic>
        <p:nvPicPr>
          <p:cNvPr id="28" name="Picture 27" descr="JCST Header-Final">
            <a:extLst>
              <a:ext uri="{FF2B5EF4-FFF2-40B4-BE49-F238E27FC236}">
                <a16:creationId xmlns:a16="http://schemas.microsoft.com/office/drawing/2014/main" id="{840BD656-7205-4EDD-91F6-4745D29CBE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89136"/>
            <a:ext cx="1774387" cy="43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85A67-C58F-412B-9CE5-E69600BB0FC9}"/>
              </a:ext>
            </a:extLst>
          </p:cNvPr>
          <p:cNvSpPr txBox="1"/>
          <p:nvPr/>
        </p:nvSpPr>
        <p:spPr>
          <a:xfrm>
            <a:off x="5077385" y="828650"/>
            <a:ext cx="19401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EARLY NOVEMBER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7262BB-0BDE-4395-9B6E-267FB2646A4C}"/>
              </a:ext>
            </a:extLst>
          </p:cNvPr>
          <p:cNvSpPr txBox="1"/>
          <p:nvPr/>
        </p:nvSpPr>
        <p:spPr>
          <a:xfrm>
            <a:off x="8660848" y="845587"/>
            <a:ext cx="1539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MID JANUARY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DB1C1-AF07-401E-BF7C-84DD06AC63F4}"/>
              </a:ext>
            </a:extLst>
          </p:cNvPr>
          <p:cNvSpPr txBox="1"/>
          <p:nvPr/>
        </p:nvSpPr>
        <p:spPr>
          <a:xfrm>
            <a:off x="4642103" y="5879881"/>
            <a:ext cx="172746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EARLY OCTOBER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90D459-01B5-49F2-A165-5029D079C927}"/>
              </a:ext>
            </a:extLst>
          </p:cNvPr>
          <p:cNvSpPr txBox="1"/>
          <p:nvPr/>
        </p:nvSpPr>
        <p:spPr>
          <a:xfrm>
            <a:off x="8345200" y="5895893"/>
            <a:ext cx="18766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EARLY DECEMBER</a:t>
            </a:r>
          </a:p>
          <a:p>
            <a:pPr algn="ctr"/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Xmas is coming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67BF18-AD28-4833-AB91-7CA20B381811}"/>
              </a:ext>
            </a:extLst>
          </p:cNvPr>
          <p:cNvSpPr txBox="1"/>
          <p:nvPr/>
        </p:nvSpPr>
        <p:spPr>
          <a:xfrm>
            <a:off x="1903884" y="847795"/>
            <a:ext cx="16189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EARLY AUGUST</a:t>
            </a:r>
          </a:p>
        </p:txBody>
      </p:sp>
    </p:spTree>
    <p:extLst>
      <p:ext uri="{BB962C8B-B14F-4D97-AF65-F5344CB8AC3E}">
        <p14:creationId xmlns:p14="http://schemas.microsoft.com/office/powerpoint/2010/main" val="103418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A46A4C-33E7-4A39-9940-66FAC059D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547076"/>
              </p:ext>
            </p:extLst>
          </p:nvPr>
        </p:nvGraphicFramePr>
        <p:xfrm>
          <a:off x="1157288" y="4041775"/>
          <a:ext cx="9874250" cy="18272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305631777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230685318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13834539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14175849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616115154"/>
                    </a:ext>
                  </a:extLst>
                </a:gridCol>
              </a:tblGrid>
              <a:tr h="9897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Initial Learning Agreement</a:t>
                      </a:r>
                    </a:p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Post 2</a:t>
                      </a:r>
                    </a:p>
                  </a:txBody>
                  <a:tcPr marL="93300" marR="93300" marT="46650" marB="466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Mid Term MCR Start</a:t>
                      </a:r>
                    </a:p>
                  </a:txBody>
                  <a:tcPr marL="93300" marR="93300" marT="46650" marB="466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Mid Term Learning Agreement</a:t>
                      </a:r>
                    </a:p>
                  </a:txBody>
                  <a:tcPr marL="93300" marR="93300" marT="46650" marB="466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End of Placement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 MCR Start</a:t>
                      </a:r>
                    </a:p>
                  </a:txBody>
                  <a:tcPr marL="93300" marR="93300" marT="46650" marB="466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End of Placement Review Post 2</a:t>
                      </a:r>
                    </a:p>
                  </a:txBody>
                  <a:tcPr marL="93300" marR="93300" marT="46650" marB="4665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3831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r>
                        <a:rPr lang="en-GB" sz="1800" b="1"/>
                        <a:t>April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Early June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Early July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Early August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Mid September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39476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2"/>
                          </a:solidFill>
                        </a:rPr>
                        <a:t>Beware Easter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3300" marR="93300" marT="46650" marB="466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accent2"/>
                          </a:solidFill>
                        </a:rPr>
                        <a:t>Beware Holidays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2"/>
                          </a:solidFill>
                        </a:rPr>
                        <a:t>Beware Holidays</a:t>
                      </a:r>
                    </a:p>
                  </a:txBody>
                  <a:tcPr marL="93300" marR="93300" marT="46650" marB="466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3300" marR="93300" marT="46650" marB="466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616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5A938D-CC22-4B20-A229-D0759011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Summary for October Starters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A07693-D28E-4E60-B2C0-A6F188A0B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403322"/>
              </p:ext>
            </p:extLst>
          </p:nvPr>
        </p:nvGraphicFramePr>
        <p:xfrm>
          <a:off x="1157288" y="2147888"/>
          <a:ext cx="9874250" cy="18272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74850">
                  <a:extLst>
                    <a:ext uri="{9D8B030D-6E8A-4147-A177-3AD203B41FA5}">
                      <a16:colId xmlns:a16="http://schemas.microsoft.com/office/drawing/2014/main" val="305631777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1230685318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13834539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14175849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3616115154"/>
                    </a:ext>
                  </a:extLst>
                </a:gridCol>
              </a:tblGrid>
              <a:tr h="989740">
                <a:tc>
                  <a:txBody>
                    <a:bodyPr/>
                    <a:lstStyle/>
                    <a:p>
                      <a:r>
                        <a:rPr lang="en-GB" sz="1800" dirty="0"/>
                        <a:t>Initial Learning Agreement</a:t>
                      </a:r>
                    </a:p>
                    <a:p>
                      <a:r>
                        <a:rPr lang="en-GB" sz="1800" dirty="0"/>
                        <a:t>Post 1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Mid Term MCR Start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Mid Term Learning Agreement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End of Placement  MCR Start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End of Placement Review Post 1</a:t>
                      </a:r>
                    </a:p>
                  </a:txBody>
                  <a:tcPr marL="93300" marR="93300" marT="46650" marB="46650"/>
                </a:tc>
                <a:extLst>
                  <a:ext uri="{0D108BD9-81ED-4DB2-BD59-A6C34878D82A}">
                    <a16:rowId xmlns:a16="http://schemas.microsoft.com/office/drawing/2014/main" val="412683831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r>
                        <a:rPr lang="en-GB" sz="1800" b="1"/>
                        <a:t>October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Early December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Early January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Mid February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Mid March</a:t>
                      </a:r>
                    </a:p>
                  </a:txBody>
                  <a:tcPr marL="93300" marR="93300" marT="46650" marB="46650"/>
                </a:tc>
                <a:extLst>
                  <a:ext uri="{0D108BD9-81ED-4DB2-BD59-A6C34878D82A}">
                    <a16:rowId xmlns:a16="http://schemas.microsoft.com/office/drawing/2014/main" val="1065439476"/>
                  </a:ext>
                </a:extLst>
              </a:tr>
              <a:tr h="418736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2"/>
                          </a:solidFill>
                        </a:rPr>
                        <a:t>Allow for Xmas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accent2"/>
                          </a:solidFill>
                        </a:rPr>
                        <a:t>Beware ½ term</a:t>
                      </a:r>
                    </a:p>
                  </a:txBody>
                  <a:tcPr marL="93300" marR="93300" marT="46650" marB="4665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3300" marR="93300" marT="46650" marB="46650"/>
                </a:tc>
                <a:extLst>
                  <a:ext uri="{0D108BD9-81ED-4DB2-BD59-A6C34878D82A}">
                    <a16:rowId xmlns:a16="http://schemas.microsoft.com/office/drawing/2014/main" val="404416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6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421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MCR Diary for Trainers and Trainees</vt:lpstr>
      <vt:lpstr>Trainers and Trainees Timetable for MCRs</vt:lpstr>
      <vt:lpstr>Registrar Training in KSS </vt:lpstr>
      <vt:lpstr>October to March  6-month post</vt:lpstr>
      <vt:lpstr>MCR in a 6-month placement (Oct – March)</vt:lpstr>
      <vt:lpstr>April to Sept  6-month post</vt:lpstr>
      <vt:lpstr>MCR in a 6-month placement (Aug – Jan)</vt:lpstr>
      <vt:lpstr>Summary for October Starters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MCR Diary for Trainers</dc:title>
  <dc:creator>matthew solan</dc:creator>
  <cp:lastModifiedBy>SOLAN, Matthew (ROYAL SURREY COUNTY HOSPITAL NHS FOUNDATION TRUST)</cp:lastModifiedBy>
  <cp:revision>9</cp:revision>
  <dcterms:created xsi:type="dcterms:W3CDTF">2022-03-16T21:51:30Z</dcterms:created>
  <dcterms:modified xsi:type="dcterms:W3CDTF">2023-01-02T14:50:59Z</dcterms:modified>
</cp:coreProperties>
</file>